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Averag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C489095-6C54-4B33-9388-3F36F8589713}">
  <a:tblStyle styleId="{4C489095-6C54-4B33-9388-3F36F85897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Average-regular.fntdata"/><Relationship Id="rId25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980f91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980f9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63c0e0722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a63c0e0722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980f91_0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980f9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980f91_0_2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980f91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615480b3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a615480b3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a615480b30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a615480b30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6f980f91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6f980f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a615480b30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a615480b3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a615480b30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a615480b30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c6f980f91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c6f980f9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639390c11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639390c11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rgbClr val="DD7E6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582433" y="71775"/>
            <a:ext cx="7801500" cy="17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3</a:t>
            </a:r>
            <a:endParaRPr b="1" sz="3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Books Review Insights </a:t>
            </a:r>
            <a:r>
              <a:rPr lang="en" sz="3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r>
              <a:rPr b="1" lang="en" sz="3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ashboard</a:t>
            </a:r>
            <a:endParaRPr sz="3400"/>
          </a:p>
        </p:txBody>
      </p:sp>
      <p:pic>
        <p:nvPicPr>
          <p:cNvPr descr="book photo numérique - OFF-68% &gt; Livraison gratuite" id="73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6525" y="1870150"/>
            <a:ext cx="5930276" cy="31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289550" y="275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to add and improve</a:t>
            </a:r>
            <a:endParaRPr/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550" y="1295200"/>
            <a:ext cx="2684525" cy="318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2650" y="2140791"/>
            <a:ext cx="5990851" cy="129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2"/>
          <p:cNvSpPr txBox="1"/>
          <p:nvPr/>
        </p:nvSpPr>
        <p:spPr>
          <a:xfrm>
            <a:off x="3108900" y="1295200"/>
            <a:ext cx="29262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Advanced sorting: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rgbClr val="DD7E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3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Team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54" name="Google Shape;154;p23"/>
          <p:cNvPicPr preferRelativeResize="0"/>
          <p:nvPr/>
        </p:nvPicPr>
        <p:blipFill rotWithShape="1">
          <a:blip r:embed="rId3">
            <a:alphaModFix/>
          </a:blip>
          <a:srcRect b="0" l="4775" r="4775" t="0"/>
          <a:stretch/>
        </p:blipFill>
        <p:spPr>
          <a:xfrm>
            <a:off x="431463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5" name="Google Shape;155;p23"/>
          <p:cNvSpPr txBox="1"/>
          <p:nvPr>
            <p:ph idx="4294967295" type="body"/>
          </p:nvPr>
        </p:nvSpPr>
        <p:spPr>
          <a:xfrm>
            <a:off x="16495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700">
                <a:solidFill>
                  <a:schemeClr val="lt1"/>
                </a:solidFill>
              </a:rPr>
              <a:t>Daria Z</a:t>
            </a:r>
            <a:endParaRPr b="1" sz="1700">
              <a:solidFill>
                <a:schemeClr val="lt1"/>
              </a:solidFill>
            </a:endParaRPr>
          </a:p>
        </p:txBody>
      </p:sp>
      <p:cxnSp>
        <p:nvCxnSpPr>
          <p:cNvPr id="156" name="Google Shape;156;p23"/>
          <p:cNvCxnSpPr/>
          <p:nvPr/>
        </p:nvCxnSpPr>
        <p:spPr>
          <a:xfrm>
            <a:off x="11181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7" name="Google Shape;157;p23"/>
          <p:cNvPicPr preferRelativeResize="0"/>
          <p:nvPr/>
        </p:nvPicPr>
        <p:blipFill rotWithShape="1">
          <a:blip r:embed="rId4">
            <a:alphaModFix/>
          </a:blip>
          <a:srcRect b="573" l="0" r="0" t="583"/>
          <a:stretch/>
        </p:blipFill>
        <p:spPr>
          <a:xfrm>
            <a:off x="2649421" y="1322375"/>
            <a:ext cx="1644300" cy="1644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/>
          <p:nvPr>
            <p:ph idx="4294967295" type="body"/>
          </p:nvPr>
        </p:nvSpPr>
        <p:spPr>
          <a:xfrm>
            <a:off x="2374559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Neha S</a:t>
            </a:r>
            <a:endParaRPr sz="1700">
              <a:solidFill>
                <a:schemeClr val="lt1"/>
              </a:solidFill>
            </a:endParaRPr>
          </a:p>
        </p:txBody>
      </p:sp>
      <p:cxnSp>
        <p:nvCxnSpPr>
          <p:cNvPr id="159" name="Google Shape;159;p23"/>
          <p:cNvCxnSpPr/>
          <p:nvPr/>
        </p:nvCxnSpPr>
        <p:spPr>
          <a:xfrm>
            <a:off x="332780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0" name="Google Shape;160;p23"/>
          <p:cNvPicPr preferRelativeResize="0"/>
          <p:nvPr/>
        </p:nvPicPr>
        <p:blipFill rotWithShape="1">
          <a:blip r:embed="rId5">
            <a:alphaModFix/>
          </a:blip>
          <a:srcRect b="149" l="0" r="0" t="139"/>
          <a:stretch/>
        </p:blipFill>
        <p:spPr>
          <a:xfrm>
            <a:off x="4867379" y="1322213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1" name="Google Shape;161;p23"/>
          <p:cNvSpPr txBox="1"/>
          <p:nvPr>
            <p:ph idx="4294967295" type="body"/>
          </p:nvPr>
        </p:nvSpPr>
        <p:spPr>
          <a:xfrm>
            <a:off x="4584180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Seeke</a:t>
            </a:r>
            <a:r>
              <a:rPr lang="en" sz="1700">
                <a:solidFill>
                  <a:schemeClr val="lt1"/>
                </a:solidFill>
              </a:rPr>
              <a:t> O.D</a:t>
            </a:r>
            <a:endParaRPr sz="1700">
              <a:solidFill>
                <a:schemeClr val="lt1"/>
              </a:solidFill>
            </a:endParaRPr>
          </a:p>
        </p:txBody>
      </p:sp>
      <p:cxnSp>
        <p:nvCxnSpPr>
          <p:cNvPr id="162" name="Google Shape;162;p23"/>
          <p:cNvCxnSpPr/>
          <p:nvPr/>
        </p:nvCxnSpPr>
        <p:spPr>
          <a:xfrm>
            <a:off x="5554075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3" name="Google Shape;163;p23"/>
          <p:cNvPicPr preferRelativeResize="0"/>
          <p:nvPr/>
        </p:nvPicPr>
        <p:blipFill rotWithShape="1">
          <a:blip r:embed="rId6">
            <a:alphaModFix/>
          </a:blip>
          <a:srcRect b="990" l="0" r="0" t="990"/>
          <a:stretch/>
        </p:blipFill>
        <p:spPr>
          <a:xfrm>
            <a:off x="7085338" y="132222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4" name="Google Shape;164;p23"/>
          <p:cNvSpPr txBox="1"/>
          <p:nvPr>
            <p:ph idx="4294967295" type="body"/>
          </p:nvPr>
        </p:nvSpPr>
        <p:spPr>
          <a:xfrm>
            <a:off x="6793801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lt1"/>
                </a:solidFill>
              </a:rPr>
              <a:t>Valentyna K</a:t>
            </a:r>
            <a:endParaRPr sz="1700">
              <a:solidFill>
                <a:schemeClr val="lt1"/>
              </a:solidFill>
            </a:endParaRPr>
          </a:p>
        </p:txBody>
      </p:sp>
      <p:cxnSp>
        <p:nvCxnSpPr>
          <p:cNvPr id="165" name="Google Shape;165;p23"/>
          <p:cNvCxnSpPr/>
          <p:nvPr/>
        </p:nvCxnSpPr>
        <p:spPr>
          <a:xfrm>
            <a:off x="7747050" y="3561938"/>
            <a:ext cx="27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7550" y="1579125"/>
            <a:ext cx="6336451" cy="356425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/>
          <p:nvPr>
            <p:ph type="title"/>
          </p:nvPr>
        </p:nvSpPr>
        <p:spPr>
          <a:xfrm>
            <a:off x="48000" y="145575"/>
            <a:ext cx="9096000" cy="139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77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" sz="3777">
                <a:latin typeface="Arial"/>
                <a:ea typeface="Arial"/>
                <a:cs typeface="Arial"/>
                <a:sym typeface="Arial"/>
              </a:rPr>
              <a:t>ro</a:t>
            </a:r>
            <a:r>
              <a:rPr lang="en" sz="3777">
                <a:latin typeface="Arial"/>
                <a:ea typeface="Arial"/>
                <a:cs typeface="Arial"/>
                <a:sym typeface="Arial"/>
              </a:rPr>
              <a:t>ject objective: </a:t>
            </a:r>
            <a:endParaRPr sz="3777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Arial"/>
                <a:ea typeface="Arial"/>
                <a:cs typeface="Arial"/>
                <a:sym typeface="Arial"/>
              </a:rPr>
              <a:t>Analyzing and Visualizing popularity of different Authors based on User ratings of Books</a:t>
            </a:r>
            <a:r>
              <a:rPr lang="en" sz="3800">
                <a:latin typeface="Arial"/>
                <a:ea typeface="Arial"/>
                <a:cs typeface="Arial"/>
                <a:sym typeface="Arial"/>
              </a:rPr>
              <a:t> </a:t>
            </a:r>
            <a:endParaRPr sz="3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207450" y="333100"/>
            <a:ext cx="6888900" cy="6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Book Reviews and Ratings 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272675" y="1142175"/>
            <a:ext cx="8260500" cy="32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highlight>
                  <a:srgbClr val="DD7E6B"/>
                </a:highlight>
              </a:rPr>
              <a:t>A good book review includes a definitive opinion(mostly a Rating on a scale of 0-10), shares your own personal experience, and offers a recommendation on what type of person would like the book</a:t>
            </a:r>
            <a:endParaRPr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highlight>
                  <a:srgbClr val="DD7E6B"/>
                </a:highlight>
              </a:rPr>
              <a:t>How does it help ?</a:t>
            </a:r>
            <a:endParaRPr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  <a:highlight>
                  <a:srgbClr val="DD7E6B"/>
                </a:highlight>
              </a:rPr>
              <a:t>Decision-Making</a:t>
            </a:r>
            <a:endParaRPr b="1"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highlight>
                  <a:srgbClr val="DD7E6B"/>
                </a:highlight>
              </a:rPr>
              <a:t>Book reviews help readers make informed decisions about which books to read. Reviews provide insights into the book's quality, style, themes, and whether it aligns with the reader's preferences</a:t>
            </a:r>
            <a:endParaRPr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  <a:highlight>
                  <a:srgbClr val="DD7E6B"/>
                </a:highlight>
              </a:rPr>
              <a:t>Summary</a:t>
            </a:r>
            <a:endParaRPr b="1"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highlight>
                  <a:srgbClr val="DD7E6B"/>
                </a:highlight>
              </a:rPr>
              <a:t>A review gives the reader a concise summary of the content. This includes a relevant description of  the topic as well as its overall perspective, argument, or purpose. </a:t>
            </a:r>
            <a:endParaRPr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" sz="1200">
                <a:solidFill>
                  <a:schemeClr val="lt1"/>
                </a:solidFill>
                <a:highlight>
                  <a:srgbClr val="DD7E6B"/>
                </a:highlight>
              </a:rPr>
              <a:t>Critical Assessment</a:t>
            </a:r>
            <a:endParaRPr b="1" sz="1200">
              <a:solidFill>
                <a:schemeClr val="lt1"/>
              </a:solidFill>
              <a:highlight>
                <a:srgbClr val="DD7E6B"/>
              </a:highlight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highlight>
                  <a:srgbClr val="DD7E6B"/>
                </a:highlight>
              </a:rPr>
              <a:t>A review offers a critical assessment of the content.This involves users reactions to the work under review: what strikes you as noteworthy, whether or not it was effective or persuasive, and how it enhanced your understanding of the issues at hand.</a:t>
            </a:r>
            <a:endParaRPr sz="1200">
              <a:solidFill>
                <a:schemeClr val="lt1"/>
              </a:solidFill>
              <a:highlight>
                <a:srgbClr val="DD7E6B"/>
              </a:highligh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163250" y="502575"/>
            <a:ext cx="6888900" cy="6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DataSet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6"/>
          <p:cNvSpPr txBox="1"/>
          <p:nvPr>
            <p:ph idx="4294967295" type="body"/>
          </p:nvPr>
        </p:nvSpPr>
        <p:spPr>
          <a:xfrm>
            <a:off x="311700" y="1174575"/>
            <a:ext cx="8641500" cy="393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3 CSVs - Users, Ratings, Books</a:t>
            </a:r>
            <a:endParaRPr sz="14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Used GeoAPI to get coordinates for each Location</a:t>
            </a:r>
            <a:endParaRPr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>
                <a:solidFill>
                  <a:schemeClr val="lt1"/>
                </a:solidFill>
              </a:rPr>
              <a:t>Merged dataset using MongoDB for Analysis</a:t>
            </a:r>
            <a:endParaRPr>
              <a:solidFill>
                <a:schemeClr val="lt1"/>
              </a:solidFill>
            </a:endParaRPr>
          </a:p>
        </p:txBody>
      </p:sp>
      <p:graphicFrame>
        <p:nvGraphicFramePr>
          <p:cNvPr id="92" name="Google Shape;92;p16"/>
          <p:cNvGraphicFramePr/>
          <p:nvPr/>
        </p:nvGraphicFramePr>
        <p:xfrm>
          <a:off x="952500" y="1639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{4C489095-6C54-4B33-9388-3F36F8589713}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CSV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1"/>
                          </a:solidFill>
                        </a:rPr>
                        <a:t>Columns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Users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UserID, Location Name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Ratings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UserID, ISBN, Book-Rating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Books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ISBN, Book-Title, Book-Author, Year-Of-Publication, Publisher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Understanding the Project Flow</a:t>
            </a:r>
            <a:endParaRPr sz="3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" name="Google Shape;98;p17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99" name="Google Shape;99;p17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DD7E6B"/>
                </a:highlight>
              </a:endParaRPr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highlight>
                  <a:srgbClr val="DD7E6B"/>
                </a:highlight>
              </a:endParaRPr>
            </a:p>
          </p:txBody>
        </p:sp>
      </p:grpSp>
      <p:sp>
        <p:nvSpPr>
          <p:cNvPr id="101" name="Google Shape;101;p17"/>
          <p:cNvSpPr txBox="1"/>
          <p:nvPr>
            <p:ph idx="4294967295" type="body"/>
          </p:nvPr>
        </p:nvSpPr>
        <p:spPr>
          <a:xfrm>
            <a:off x="431925" y="1304875"/>
            <a:ext cx="2555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Step 1 : DB Setup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102" name="Google Shape;102;p17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Run Jupyter Notebook DB_setup.ipynb to get the merged data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following collections will be created: users, geodata, ratings, books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Apart from these 4 main collections, we also have a merged collection that contains all the data</a:t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104" name="Google Shape;104;p17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7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Step 2 : Run the app.py</a:t>
            </a:r>
            <a:endParaRPr b="1" sz="1300">
              <a:solidFill>
                <a:schemeClr val="lt1"/>
              </a:solidFill>
            </a:endParaRPr>
          </a:p>
        </p:txBody>
      </p:sp>
      <p:sp>
        <p:nvSpPr>
          <p:cNvPr id="107" name="Google Shape;107;p17"/>
          <p:cNvSpPr txBox="1"/>
          <p:nvPr>
            <p:ph idx="4294967295" type="body"/>
          </p:nvPr>
        </p:nvSpPr>
        <p:spPr>
          <a:xfrm>
            <a:off x="3397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Flask application has following routes :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/api/v1.0/books</a:t>
            </a:r>
            <a:endParaRPr b="1" sz="14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/api/v1.0/users</a:t>
            </a:r>
            <a:endParaRPr b="1" sz="14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/api/v1.0/reviews</a:t>
            </a:r>
            <a:endParaRPr b="1" sz="14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/api/v1.0/merged</a:t>
            </a:r>
            <a:endParaRPr b="1" sz="14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above routes return the jsonified data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8" name="Google Shape;108;p17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109" name="Google Shape;109;p17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7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17"/>
          <p:cNvSpPr txBox="1"/>
          <p:nvPr>
            <p:ph idx="4294967295" type="body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lt1"/>
                </a:solidFill>
              </a:rPr>
              <a:t>Step</a:t>
            </a:r>
            <a:r>
              <a:rPr b="1" lang="en" sz="1300">
                <a:solidFill>
                  <a:schemeClr val="lt1"/>
                </a:solidFill>
              </a:rPr>
              <a:t> 3 : Interactive Visualisations</a:t>
            </a:r>
            <a:endParaRPr b="1" sz="1300">
              <a:solidFill>
                <a:schemeClr val="lt1"/>
              </a:solidFill>
            </a:endParaRPr>
          </a:p>
        </p:txBody>
      </p:sp>
      <p:sp>
        <p:nvSpPr>
          <p:cNvPr id="112" name="Google Shape;112;p17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html page has a Dashboard which displays: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1. Bar Chart (using chartjs)with Average Rating and Reviews Count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2. Quadrant details or High Level Distribution per Author(selected in dropdown)</a:t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259100" y="1967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Dashboard Walkthrough(Part 1 of 2)</a:t>
            </a:r>
            <a:endParaRPr sz="3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100" y="1099325"/>
            <a:ext cx="6267793" cy="40023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8"/>
          <p:cNvSpPr txBox="1"/>
          <p:nvPr/>
        </p:nvSpPr>
        <p:spPr>
          <a:xfrm>
            <a:off x="6823600" y="1090600"/>
            <a:ext cx="2085300" cy="3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Default Screen </a:t>
            </a:r>
            <a:endParaRPr b="1"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rabicPeriod"/>
            </a:pPr>
            <a:r>
              <a:rPr lang="en" sz="1600">
                <a:solidFill>
                  <a:schemeClr val="lt1"/>
                </a:solidFill>
              </a:rPr>
              <a:t>Bar Chart for Top 10 Authors showing </a:t>
            </a:r>
            <a:r>
              <a:rPr lang="en" sz="1600">
                <a:solidFill>
                  <a:schemeClr val="lt1"/>
                </a:solidFill>
              </a:rPr>
              <a:t>Average Rating Score using chartjs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rabicPeriod"/>
            </a:pPr>
            <a:r>
              <a:rPr lang="en" sz="1600">
                <a:solidFill>
                  <a:schemeClr val="lt1"/>
                </a:solidFill>
              </a:rPr>
              <a:t>Quadrant Analysis for each Author selected from the dropdown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175" y="1097975"/>
            <a:ext cx="5529725" cy="392262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>
            <p:ph type="title"/>
          </p:nvPr>
        </p:nvSpPr>
        <p:spPr>
          <a:xfrm>
            <a:off x="259100" y="1967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Dashboard Walkthrough(Part 2 of 2)</a:t>
            </a:r>
            <a:endParaRPr sz="3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6694400" y="1039025"/>
            <a:ext cx="2085300" cy="39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</a:rPr>
              <a:t>Screen on changing both Radio buttons</a:t>
            </a:r>
            <a:endParaRPr b="1"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rabicPeriod"/>
            </a:pPr>
            <a:r>
              <a:rPr lang="en" sz="1600">
                <a:solidFill>
                  <a:schemeClr val="lt1"/>
                </a:solidFill>
              </a:rPr>
              <a:t>Bar Chart for Top 10 Authors showing Reviews Count using chartjs</a:t>
            </a:r>
            <a:endParaRPr sz="1600"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AutoNum type="arabicPeriod"/>
            </a:pPr>
            <a:r>
              <a:rPr lang="en" sz="1600">
                <a:solidFill>
                  <a:schemeClr val="lt1"/>
                </a:solidFill>
              </a:rPr>
              <a:t>Doughnut Chart showing High Level Distribution for each Author </a:t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of the Application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185350" y="310750"/>
            <a:ext cx="7913100" cy="79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Arial"/>
                <a:ea typeface="Arial"/>
                <a:cs typeface="Arial"/>
                <a:sym typeface="Arial"/>
              </a:rPr>
              <a:t>Conclusions: What’s next?</a:t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333900" y="873675"/>
            <a:ext cx="2640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 interactive map: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5502" y="2793475"/>
            <a:ext cx="5073499" cy="212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5350" y="1612571"/>
            <a:ext cx="5953200" cy="246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